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2"/>
  </p:notesMasterIdLst>
  <p:handoutMasterIdLst>
    <p:handoutMasterId r:id="rId13"/>
  </p:handoutMasterIdLst>
  <p:sldIdLst>
    <p:sldId id="373" r:id="rId2"/>
    <p:sldId id="389" r:id="rId3"/>
    <p:sldId id="390" r:id="rId4"/>
    <p:sldId id="370" r:id="rId5"/>
    <p:sldId id="376" r:id="rId6"/>
    <p:sldId id="392" r:id="rId7"/>
    <p:sldId id="381" r:id="rId8"/>
    <p:sldId id="382" r:id="rId9"/>
    <p:sldId id="375" r:id="rId10"/>
    <p:sldId id="393" r:id="rId11"/>
  </p:sldIdLst>
  <p:sldSz cx="12192000" cy="6858000"/>
  <p:notesSz cx="7315200" cy="96012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66"/>
    <a:srgbClr val="009900"/>
    <a:srgbClr val="006699"/>
    <a:srgbClr val="367ABA"/>
    <a:srgbClr val="FFE181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3" autoAdjust="0"/>
    <p:restoredTop sz="93896" autoAdjust="0"/>
  </p:normalViewPr>
  <p:slideViewPr>
    <p:cSldViewPr snapToGrid="0">
      <p:cViewPr varScale="1">
        <p:scale>
          <a:sx n="84" d="100"/>
          <a:sy n="84" d="100"/>
        </p:scale>
        <p:origin x="-773" y="-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2986" y="-77"/>
      </p:cViewPr>
      <p:guideLst>
        <p:guide orient="horz" pos="3224"/>
        <p:guide orient="horz" pos="3024"/>
        <p:guide pos="2236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460BF-C3C5-4215-A064-F8429645CE21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2DF687-24AE-4304-ADC6-2DD6463B92E2}">
      <dgm:prSet phldrT="[Text]" custT="1"/>
      <dgm:spPr/>
      <dgm:t>
        <a:bodyPr/>
        <a:lstStyle/>
        <a:p>
          <a:r>
            <a:rPr lang="en-US" sz="1600" smtClean="0">
              <a:solidFill>
                <a:srgbClr val="002060"/>
              </a:solidFill>
            </a:rPr>
            <a:t>ZWCAD User References</a:t>
          </a:r>
        </a:p>
        <a:p>
          <a:r>
            <a:rPr lang="en-US" sz="1600" smtClean="0">
              <a:solidFill>
                <a:srgbClr val="002060"/>
              </a:solidFill>
            </a:rPr>
            <a:t>( </a:t>
          </a:r>
          <a:r>
            <a:rPr lang="en-US" sz="1600" b="1" smtClean="0">
              <a:solidFill>
                <a:srgbClr val="002060"/>
              </a:solidFill>
            </a:rPr>
            <a:t>Malaysia</a:t>
          </a:r>
          <a:r>
            <a:rPr lang="en-US" sz="1600" smtClean="0">
              <a:solidFill>
                <a:srgbClr val="002060"/>
              </a:solidFill>
            </a:rPr>
            <a:t> )</a:t>
          </a:r>
          <a:endParaRPr lang="en-US" sz="1600" dirty="0">
            <a:solidFill>
              <a:srgbClr val="002060"/>
            </a:solidFill>
          </a:endParaRPr>
        </a:p>
      </dgm:t>
    </dgm:pt>
    <dgm:pt modelId="{94A83C5A-0CB2-4CD7-A320-7D37E6746348}" type="parTrans" cxnId="{1864ED22-8872-4EF2-94FE-F93E0F8D85CB}">
      <dgm:prSet/>
      <dgm:spPr/>
      <dgm:t>
        <a:bodyPr/>
        <a:lstStyle/>
        <a:p>
          <a:endParaRPr lang="en-US"/>
        </a:p>
      </dgm:t>
    </dgm:pt>
    <dgm:pt modelId="{937556B8-7258-4178-B0D6-2F22C2CE1194}" type="sibTrans" cxnId="{1864ED22-8872-4EF2-94FE-F93E0F8D85CB}">
      <dgm:prSet/>
      <dgm:spPr/>
      <dgm:t>
        <a:bodyPr/>
        <a:lstStyle/>
        <a:p>
          <a:endParaRPr lang="en-US"/>
        </a:p>
      </dgm:t>
    </dgm:pt>
    <dgm:pt modelId="{88252EB0-AD0D-4A3F-9A3E-0B3731789FE5}">
      <dgm:prSet phldrT="[Text]"/>
      <dgm:spPr/>
      <dgm:t>
        <a:bodyPr/>
        <a:lstStyle/>
        <a:p>
          <a:r>
            <a:rPr lang="en-US" b="1" smtClean="0">
              <a:cs typeface="Arial"/>
              <a:sym typeface="Arial"/>
            </a:rPr>
            <a:t>Engineering – AEC Construction</a:t>
          </a:r>
          <a:endParaRPr lang="en-US" dirty="0"/>
        </a:p>
      </dgm:t>
    </dgm:pt>
    <dgm:pt modelId="{F22AB2F4-896E-4775-B98A-98D568CB0F1F}" type="parTrans" cxnId="{6696C83F-6512-4207-9718-8351CD1C0293}">
      <dgm:prSet/>
      <dgm:spPr/>
      <dgm:t>
        <a:bodyPr/>
        <a:lstStyle/>
        <a:p>
          <a:endParaRPr lang="en-US"/>
        </a:p>
      </dgm:t>
    </dgm:pt>
    <dgm:pt modelId="{C07C1322-1E6C-41F2-AD72-CB75071A1AF3}" type="sibTrans" cxnId="{6696C83F-6512-4207-9718-8351CD1C0293}">
      <dgm:prSet/>
      <dgm:spPr/>
      <dgm:t>
        <a:bodyPr/>
        <a:lstStyle/>
        <a:p>
          <a:endParaRPr lang="en-US"/>
        </a:p>
      </dgm:t>
    </dgm:pt>
    <dgm:pt modelId="{E1F0EF98-BA97-41E1-A9A7-4AD61C04B2A1}">
      <dgm:prSet phldrT="[Text]"/>
      <dgm:spPr/>
      <dgm:t>
        <a:bodyPr/>
        <a:lstStyle/>
        <a:p>
          <a:r>
            <a:rPr lang="en-US" b="1" smtClean="0">
              <a:cs typeface="Arial"/>
              <a:sym typeface="Arial"/>
            </a:rPr>
            <a:t>Architectural / Interior</a:t>
          </a:r>
          <a:endParaRPr lang="en-US"/>
        </a:p>
      </dgm:t>
    </dgm:pt>
    <dgm:pt modelId="{2784E6C1-5928-4A1E-8388-167CD9B90821}" type="parTrans" cxnId="{B3090A42-CB69-45BA-A157-221410F38C65}">
      <dgm:prSet/>
      <dgm:spPr/>
      <dgm:t>
        <a:bodyPr/>
        <a:lstStyle/>
        <a:p>
          <a:endParaRPr lang="en-US"/>
        </a:p>
      </dgm:t>
    </dgm:pt>
    <dgm:pt modelId="{10E1AA5B-1B62-4CFA-98C9-38A5FEC38A0F}" type="sibTrans" cxnId="{B3090A42-CB69-45BA-A157-221410F38C65}">
      <dgm:prSet/>
      <dgm:spPr/>
      <dgm:t>
        <a:bodyPr/>
        <a:lstStyle/>
        <a:p>
          <a:endParaRPr lang="en-US"/>
        </a:p>
      </dgm:t>
    </dgm:pt>
    <dgm:pt modelId="{0435B34C-533E-44FC-B9BA-6997F867BE72}">
      <dgm:prSet phldrT="[Text]"/>
      <dgm:spPr/>
      <dgm:t>
        <a:bodyPr/>
        <a:lstStyle/>
        <a:p>
          <a:r>
            <a:rPr lang="en-US" b="1" smtClean="0">
              <a:cs typeface="Arial"/>
              <a:sym typeface="Arial"/>
            </a:rPr>
            <a:t>Land Surveying  </a:t>
          </a:r>
          <a:endParaRPr lang="en-US" dirty="0"/>
        </a:p>
      </dgm:t>
    </dgm:pt>
    <dgm:pt modelId="{ECC6ACE2-CFDF-486D-8999-F4D15C997F30}" type="parTrans" cxnId="{4A37D954-73EB-424E-A529-3CC2F964DA09}">
      <dgm:prSet/>
      <dgm:spPr/>
      <dgm:t>
        <a:bodyPr/>
        <a:lstStyle/>
        <a:p>
          <a:endParaRPr lang="en-US"/>
        </a:p>
      </dgm:t>
    </dgm:pt>
    <dgm:pt modelId="{7BEE270E-2151-4D31-B385-8A5B8D6321BD}" type="sibTrans" cxnId="{4A37D954-73EB-424E-A529-3CC2F964DA09}">
      <dgm:prSet/>
      <dgm:spPr/>
      <dgm:t>
        <a:bodyPr/>
        <a:lstStyle/>
        <a:p>
          <a:endParaRPr lang="en-US"/>
        </a:p>
      </dgm:t>
    </dgm:pt>
    <dgm:pt modelId="{3FD5A76B-E3C2-46A6-BC6C-5CB96087CC41}">
      <dgm:prSet phldrT="[Text]"/>
      <dgm:spPr/>
      <dgm:t>
        <a:bodyPr/>
        <a:lstStyle/>
        <a:p>
          <a:r>
            <a:rPr lang="en-US" b="1" smtClean="0">
              <a:cs typeface="Arial"/>
              <a:sym typeface="Arial"/>
            </a:rPr>
            <a:t>Government</a:t>
          </a:r>
          <a:endParaRPr lang="en-US" dirty="0"/>
        </a:p>
      </dgm:t>
    </dgm:pt>
    <dgm:pt modelId="{C2B56AE7-EE35-4586-9B09-9058532565EE}" type="parTrans" cxnId="{D5394C59-D6FD-4DD1-8BE5-F93C32D5CCB5}">
      <dgm:prSet/>
      <dgm:spPr/>
      <dgm:t>
        <a:bodyPr/>
        <a:lstStyle/>
        <a:p>
          <a:endParaRPr lang="en-US"/>
        </a:p>
      </dgm:t>
    </dgm:pt>
    <dgm:pt modelId="{A38F571E-2701-4DED-8BD8-573825B187B1}" type="sibTrans" cxnId="{D5394C59-D6FD-4DD1-8BE5-F93C32D5CCB5}">
      <dgm:prSet/>
      <dgm:spPr/>
      <dgm:t>
        <a:bodyPr/>
        <a:lstStyle/>
        <a:p>
          <a:endParaRPr lang="en-US"/>
        </a:p>
      </dgm:t>
    </dgm:pt>
    <dgm:pt modelId="{1F92F345-D12F-4B80-B4F8-A616BFD948E2}">
      <dgm:prSet phldrT="[Text]"/>
      <dgm:spPr/>
      <dgm:t>
        <a:bodyPr/>
        <a:lstStyle/>
        <a:p>
          <a:r>
            <a:rPr lang="en-US" b="1" smtClean="0">
              <a:cs typeface="Arial"/>
              <a:sym typeface="Arial"/>
            </a:rPr>
            <a:t>Engineering – Oil &amp; Gas</a:t>
          </a:r>
          <a:endParaRPr lang="en-US" dirty="0"/>
        </a:p>
      </dgm:t>
    </dgm:pt>
    <dgm:pt modelId="{6627031D-AE03-44AC-920F-54F80479E54F}" type="parTrans" cxnId="{FBD83891-7668-4C22-97D4-25FE2ADBF83E}">
      <dgm:prSet/>
      <dgm:spPr/>
      <dgm:t>
        <a:bodyPr/>
        <a:lstStyle/>
        <a:p>
          <a:endParaRPr lang="en-US"/>
        </a:p>
      </dgm:t>
    </dgm:pt>
    <dgm:pt modelId="{176F5590-BAE4-4BFD-B889-F28D68D5C67C}" type="sibTrans" cxnId="{FBD83891-7668-4C22-97D4-25FE2ADBF83E}">
      <dgm:prSet/>
      <dgm:spPr/>
      <dgm:t>
        <a:bodyPr/>
        <a:lstStyle/>
        <a:p>
          <a:endParaRPr lang="en-US"/>
        </a:p>
      </dgm:t>
    </dgm:pt>
    <dgm:pt modelId="{AD23AC66-2A28-4319-85E3-DC3889EB98C2}">
      <dgm:prSet phldrT="[Text]"/>
      <dgm:spPr/>
      <dgm:t>
        <a:bodyPr/>
        <a:lstStyle/>
        <a:p>
          <a:r>
            <a:rPr lang="en-US" b="1" smtClean="0">
              <a:cs typeface="Arial"/>
              <a:sym typeface="Arial"/>
            </a:rPr>
            <a:t>Engineering – AEC</a:t>
          </a:r>
          <a:endParaRPr lang="en-US" dirty="0"/>
        </a:p>
      </dgm:t>
    </dgm:pt>
    <dgm:pt modelId="{471FE830-414C-4B74-9218-2999D17909EA}" type="parTrans" cxnId="{F6A24C40-39AB-4438-90B3-E2FC49B336A7}">
      <dgm:prSet/>
      <dgm:spPr/>
      <dgm:t>
        <a:bodyPr/>
        <a:lstStyle/>
        <a:p>
          <a:endParaRPr lang="en-US"/>
        </a:p>
      </dgm:t>
    </dgm:pt>
    <dgm:pt modelId="{EBD38B07-1197-4D30-B936-34E8C230856B}" type="sibTrans" cxnId="{F6A24C40-39AB-4438-90B3-E2FC49B336A7}">
      <dgm:prSet/>
      <dgm:spPr/>
      <dgm:t>
        <a:bodyPr/>
        <a:lstStyle/>
        <a:p>
          <a:endParaRPr lang="en-US"/>
        </a:p>
      </dgm:t>
    </dgm:pt>
    <dgm:pt modelId="{D3E3784A-E26E-4B8A-9DCF-E3C2148F8510}" type="pres">
      <dgm:prSet presAssocID="{193460BF-C3C5-4215-A064-F8429645CE2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F97F5578-AE89-4D74-A03A-9BA5D0AA7F40}" type="pres">
      <dgm:prSet presAssocID="{232DF687-24AE-4304-ADC6-2DD6463B92E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55A63073-2498-4240-B4B2-B9AA559AD87D}" type="pres">
      <dgm:prSet presAssocID="{88252EB0-AD0D-4A3F-9A3E-0B3731789FE5}" presName="Accent1" presStyleCnt="0"/>
      <dgm:spPr/>
    </dgm:pt>
    <dgm:pt modelId="{AB764A16-049F-4C16-8293-9A13623763DF}" type="pres">
      <dgm:prSet presAssocID="{88252EB0-AD0D-4A3F-9A3E-0B3731789FE5}" presName="Accent" presStyleLbl="bgShp" presStyleIdx="0" presStyleCnt="6"/>
      <dgm:spPr/>
    </dgm:pt>
    <dgm:pt modelId="{BAD2BF83-822E-4E50-99EE-79D672845EB7}" type="pres">
      <dgm:prSet presAssocID="{88252EB0-AD0D-4A3F-9A3E-0B3731789FE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7EE8B-3C01-4E87-85AA-20F09B05EDBB}" type="pres">
      <dgm:prSet presAssocID="{E1F0EF98-BA97-41E1-A9A7-4AD61C04B2A1}" presName="Accent2" presStyleCnt="0"/>
      <dgm:spPr/>
    </dgm:pt>
    <dgm:pt modelId="{BFAC58A9-FD56-4E2B-AA06-CA04E330CC7D}" type="pres">
      <dgm:prSet presAssocID="{E1F0EF98-BA97-41E1-A9A7-4AD61C04B2A1}" presName="Accent" presStyleLbl="bgShp" presStyleIdx="1" presStyleCnt="6"/>
      <dgm:spPr/>
    </dgm:pt>
    <dgm:pt modelId="{074108DA-E69A-4601-8D41-85B3937A8E4C}" type="pres">
      <dgm:prSet presAssocID="{E1F0EF98-BA97-41E1-A9A7-4AD61C04B2A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B8016-CCAD-4E89-9E6D-FC536B373BCE}" type="pres">
      <dgm:prSet presAssocID="{0435B34C-533E-44FC-B9BA-6997F867BE72}" presName="Accent3" presStyleCnt="0"/>
      <dgm:spPr/>
    </dgm:pt>
    <dgm:pt modelId="{4A8AABE6-B672-4F54-A077-0F6B0EC6AB80}" type="pres">
      <dgm:prSet presAssocID="{0435B34C-533E-44FC-B9BA-6997F867BE72}" presName="Accent" presStyleLbl="bgShp" presStyleIdx="2" presStyleCnt="6"/>
      <dgm:spPr/>
    </dgm:pt>
    <dgm:pt modelId="{5B1A30DD-163D-4AA4-B3C6-029AF452012F}" type="pres">
      <dgm:prSet presAssocID="{0435B34C-533E-44FC-B9BA-6997F867BE7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D645F-885D-416A-8722-5973598AAE54}" type="pres">
      <dgm:prSet presAssocID="{3FD5A76B-E3C2-46A6-BC6C-5CB96087CC41}" presName="Accent4" presStyleCnt="0"/>
      <dgm:spPr/>
    </dgm:pt>
    <dgm:pt modelId="{1DE621AA-7A14-4E56-88BB-F01F83DAF912}" type="pres">
      <dgm:prSet presAssocID="{3FD5A76B-E3C2-46A6-BC6C-5CB96087CC41}" presName="Accent" presStyleLbl="bgShp" presStyleIdx="3" presStyleCnt="6"/>
      <dgm:spPr/>
    </dgm:pt>
    <dgm:pt modelId="{57917307-AA21-4ADF-B9CE-862EBCA23336}" type="pres">
      <dgm:prSet presAssocID="{3FD5A76B-E3C2-46A6-BC6C-5CB96087CC4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5B227-08BA-4F7C-9170-CA2C08ED0C7B}" type="pres">
      <dgm:prSet presAssocID="{1F92F345-D12F-4B80-B4F8-A616BFD948E2}" presName="Accent5" presStyleCnt="0"/>
      <dgm:spPr/>
    </dgm:pt>
    <dgm:pt modelId="{628CFE8F-F992-4C7E-B5F1-F64EF7A4FFDE}" type="pres">
      <dgm:prSet presAssocID="{1F92F345-D12F-4B80-B4F8-A616BFD948E2}" presName="Accent" presStyleLbl="bgShp" presStyleIdx="4" presStyleCnt="6"/>
      <dgm:spPr/>
    </dgm:pt>
    <dgm:pt modelId="{13B72EE8-801A-4343-83BF-F5CC32C76B6B}" type="pres">
      <dgm:prSet presAssocID="{1F92F345-D12F-4B80-B4F8-A616BFD948E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4DBC4-DD8D-412E-BFD2-695DD2BFA134}" type="pres">
      <dgm:prSet presAssocID="{AD23AC66-2A28-4319-85E3-DC3889EB98C2}" presName="Accent6" presStyleCnt="0"/>
      <dgm:spPr/>
    </dgm:pt>
    <dgm:pt modelId="{3EEF4D56-3C57-4D6A-AC19-F35938EC6E0F}" type="pres">
      <dgm:prSet presAssocID="{AD23AC66-2A28-4319-85E3-DC3889EB98C2}" presName="Accent" presStyleLbl="bgShp" presStyleIdx="5" presStyleCnt="6"/>
      <dgm:spPr/>
    </dgm:pt>
    <dgm:pt modelId="{72DE089E-9151-452A-B884-73D47A1DC6D5}" type="pres">
      <dgm:prSet presAssocID="{AD23AC66-2A28-4319-85E3-DC3889EB98C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4F0953-A885-49C5-88BF-75DC9E0A8E38}" type="presOf" srcId="{3FD5A76B-E3C2-46A6-BC6C-5CB96087CC41}" destId="{57917307-AA21-4ADF-B9CE-862EBCA23336}" srcOrd="0" destOrd="0" presId="urn:microsoft.com/office/officeart/2011/layout/HexagonRadial"/>
    <dgm:cxn modelId="{6696C83F-6512-4207-9718-8351CD1C0293}" srcId="{232DF687-24AE-4304-ADC6-2DD6463B92E2}" destId="{88252EB0-AD0D-4A3F-9A3E-0B3731789FE5}" srcOrd="0" destOrd="0" parTransId="{F22AB2F4-896E-4775-B98A-98D568CB0F1F}" sibTransId="{C07C1322-1E6C-41F2-AD72-CB75071A1AF3}"/>
    <dgm:cxn modelId="{80C4434F-C3C6-463E-A491-262DF2CAF501}" type="presOf" srcId="{E1F0EF98-BA97-41E1-A9A7-4AD61C04B2A1}" destId="{074108DA-E69A-4601-8D41-85B3937A8E4C}" srcOrd="0" destOrd="0" presId="urn:microsoft.com/office/officeart/2011/layout/HexagonRadial"/>
    <dgm:cxn modelId="{FBD83891-7668-4C22-97D4-25FE2ADBF83E}" srcId="{232DF687-24AE-4304-ADC6-2DD6463B92E2}" destId="{1F92F345-D12F-4B80-B4F8-A616BFD948E2}" srcOrd="4" destOrd="0" parTransId="{6627031D-AE03-44AC-920F-54F80479E54F}" sibTransId="{176F5590-BAE4-4BFD-B889-F28D68D5C67C}"/>
    <dgm:cxn modelId="{3F5474EB-09B4-4417-97B4-B5C1DB6B7F6A}" type="presOf" srcId="{88252EB0-AD0D-4A3F-9A3E-0B3731789FE5}" destId="{BAD2BF83-822E-4E50-99EE-79D672845EB7}" srcOrd="0" destOrd="0" presId="urn:microsoft.com/office/officeart/2011/layout/HexagonRadial"/>
    <dgm:cxn modelId="{D5394C59-D6FD-4DD1-8BE5-F93C32D5CCB5}" srcId="{232DF687-24AE-4304-ADC6-2DD6463B92E2}" destId="{3FD5A76B-E3C2-46A6-BC6C-5CB96087CC41}" srcOrd="3" destOrd="0" parTransId="{C2B56AE7-EE35-4586-9B09-9058532565EE}" sibTransId="{A38F571E-2701-4DED-8BD8-573825B187B1}"/>
    <dgm:cxn modelId="{4A37D954-73EB-424E-A529-3CC2F964DA09}" srcId="{232DF687-24AE-4304-ADC6-2DD6463B92E2}" destId="{0435B34C-533E-44FC-B9BA-6997F867BE72}" srcOrd="2" destOrd="0" parTransId="{ECC6ACE2-CFDF-486D-8999-F4D15C997F30}" sibTransId="{7BEE270E-2151-4D31-B385-8A5B8D6321BD}"/>
    <dgm:cxn modelId="{F6A24C40-39AB-4438-90B3-E2FC49B336A7}" srcId="{232DF687-24AE-4304-ADC6-2DD6463B92E2}" destId="{AD23AC66-2A28-4319-85E3-DC3889EB98C2}" srcOrd="5" destOrd="0" parTransId="{471FE830-414C-4B74-9218-2999D17909EA}" sibTransId="{EBD38B07-1197-4D30-B936-34E8C230856B}"/>
    <dgm:cxn modelId="{1864ED22-8872-4EF2-94FE-F93E0F8D85CB}" srcId="{193460BF-C3C5-4215-A064-F8429645CE21}" destId="{232DF687-24AE-4304-ADC6-2DD6463B92E2}" srcOrd="0" destOrd="0" parTransId="{94A83C5A-0CB2-4CD7-A320-7D37E6746348}" sibTransId="{937556B8-7258-4178-B0D6-2F22C2CE1194}"/>
    <dgm:cxn modelId="{B3090A42-CB69-45BA-A157-221410F38C65}" srcId="{232DF687-24AE-4304-ADC6-2DD6463B92E2}" destId="{E1F0EF98-BA97-41E1-A9A7-4AD61C04B2A1}" srcOrd="1" destOrd="0" parTransId="{2784E6C1-5928-4A1E-8388-167CD9B90821}" sibTransId="{10E1AA5B-1B62-4CFA-98C9-38A5FEC38A0F}"/>
    <dgm:cxn modelId="{B9DB2741-BF49-4778-8592-258307EB88B3}" type="presOf" srcId="{193460BF-C3C5-4215-A064-F8429645CE21}" destId="{D3E3784A-E26E-4B8A-9DCF-E3C2148F8510}" srcOrd="0" destOrd="0" presId="urn:microsoft.com/office/officeart/2011/layout/HexagonRadial"/>
    <dgm:cxn modelId="{25FAD0AB-D0E6-4299-9903-2C917043FBE7}" type="presOf" srcId="{232DF687-24AE-4304-ADC6-2DD6463B92E2}" destId="{F97F5578-AE89-4D74-A03A-9BA5D0AA7F40}" srcOrd="0" destOrd="0" presId="urn:microsoft.com/office/officeart/2011/layout/HexagonRadial"/>
    <dgm:cxn modelId="{4D9CA763-01E3-4C90-A402-6DF46A357CFB}" type="presOf" srcId="{0435B34C-533E-44FC-B9BA-6997F867BE72}" destId="{5B1A30DD-163D-4AA4-B3C6-029AF452012F}" srcOrd="0" destOrd="0" presId="urn:microsoft.com/office/officeart/2011/layout/HexagonRadial"/>
    <dgm:cxn modelId="{38E6C1CC-CD4E-4F33-BA70-D7A60FA6E107}" type="presOf" srcId="{1F92F345-D12F-4B80-B4F8-A616BFD948E2}" destId="{13B72EE8-801A-4343-83BF-F5CC32C76B6B}" srcOrd="0" destOrd="0" presId="urn:microsoft.com/office/officeart/2011/layout/HexagonRadial"/>
    <dgm:cxn modelId="{6B0A5320-6F07-47BE-985A-4DBB1D166AFC}" type="presOf" srcId="{AD23AC66-2A28-4319-85E3-DC3889EB98C2}" destId="{72DE089E-9151-452A-B884-73D47A1DC6D5}" srcOrd="0" destOrd="0" presId="urn:microsoft.com/office/officeart/2011/layout/HexagonRadial"/>
    <dgm:cxn modelId="{C5952B28-51A4-41F7-8342-BEC55FF1A47A}" type="presParOf" srcId="{D3E3784A-E26E-4B8A-9DCF-E3C2148F8510}" destId="{F97F5578-AE89-4D74-A03A-9BA5D0AA7F40}" srcOrd="0" destOrd="0" presId="urn:microsoft.com/office/officeart/2011/layout/HexagonRadial"/>
    <dgm:cxn modelId="{83CEA270-C5AA-4078-B08C-228A3A761D4B}" type="presParOf" srcId="{D3E3784A-E26E-4B8A-9DCF-E3C2148F8510}" destId="{55A63073-2498-4240-B4B2-B9AA559AD87D}" srcOrd="1" destOrd="0" presId="urn:microsoft.com/office/officeart/2011/layout/HexagonRadial"/>
    <dgm:cxn modelId="{040AE045-EA21-46FD-A758-57B6C649A008}" type="presParOf" srcId="{55A63073-2498-4240-B4B2-B9AA559AD87D}" destId="{AB764A16-049F-4C16-8293-9A13623763DF}" srcOrd="0" destOrd="0" presId="urn:microsoft.com/office/officeart/2011/layout/HexagonRadial"/>
    <dgm:cxn modelId="{94BE064B-A1DC-475E-AE13-82F25F96DAB7}" type="presParOf" srcId="{D3E3784A-E26E-4B8A-9DCF-E3C2148F8510}" destId="{BAD2BF83-822E-4E50-99EE-79D672845EB7}" srcOrd="2" destOrd="0" presId="urn:microsoft.com/office/officeart/2011/layout/HexagonRadial"/>
    <dgm:cxn modelId="{F23FCB94-D16C-4228-AE97-77306A2B2119}" type="presParOf" srcId="{D3E3784A-E26E-4B8A-9DCF-E3C2148F8510}" destId="{9657EE8B-3C01-4E87-85AA-20F09B05EDBB}" srcOrd="3" destOrd="0" presId="urn:microsoft.com/office/officeart/2011/layout/HexagonRadial"/>
    <dgm:cxn modelId="{5AC67D19-CFF1-43D7-B801-5E4E21F662D3}" type="presParOf" srcId="{9657EE8B-3C01-4E87-85AA-20F09B05EDBB}" destId="{BFAC58A9-FD56-4E2B-AA06-CA04E330CC7D}" srcOrd="0" destOrd="0" presId="urn:microsoft.com/office/officeart/2011/layout/HexagonRadial"/>
    <dgm:cxn modelId="{2C25C919-572E-4F88-8387-7D8D51EAC858}" type="presParOf" srcId="{D3E3784A-E26E-4B8A-9DCF-E3C2148F8510}" destId="{074108DA-E69A-4601-8D41-85B3937A8E4C}" srcOrd="4" destOrd="0" presId="urn:microsoft.com/office/officeart/2011/layout/HexagonRadial"/>
    <dgm:cxn modelId="{E5074DC1-1FF5-44D8-8802-75901F7CB59B}" type="presParOf" srcId="{D3E3784A-E26E-4B8A-9DCF-E3C2148F8510}" destId="{99EB8016-CCAD-4E89-9E6D-FC536B373BCE}" srcOrd="5" destOrd="0" presId="urn:microsoft.com/office/officeart/2011/layout/HexagonRadial"/>
    <dgm:cxn modelId="{BD19FE3F-711F-443A-8548-BD27BDFDD46F}" type="presParOf" srcId="{99EB8016-CCAD-4E89-9E6D-FC536B373BCE}" destId="{4A8AABE6-B672-4F54-A077-0F6B0EC6AB80}" srcOrd="0" destOrd="0" presId="urn:microsoft.com/office/officeart/2011/layout/HexagonRadial"/>
    <dgm:cxn modelId="{F55EAAD7-5120-45B9-8E43-EC345ADFC923}" type="presParOf" srcId="{D3E3784A-E26E-4B8A-9DCF-E3C2148F8510}" destId="{5B1A30DD-163D-4AA4-B3C6-029AF452012F}" srcOrd="6" destOrd="0" presId="urn:microsoft.com/office/officeart/2011/layout/HexagonRadial"/>
    <dgm:cxn modelId="{179281B2-5D07-47B9-A8FD-8A6E59E65899}" type="presParOf" srcId="{D3E3784A-E26E-4B8A-9DCF-E3C2148F8510}" destId="{D16D645F-885D-416A-8722-5973598AAE54}" srcOrd="7" destOrd="0" presId="urn:microsoft.com/office/officeart/2011/layout/HexagonRadial"/>
    <dgm:cxn modelId="{3763E7C6-2810-42D5-8552-F9414DF54575}" type="presParOf" srcId="{D16D645F-885D-416A-8722-5973598AAE54}" destId="{1DE621AA-7A14-4E56-88BB-F01F83DAF912}" srcOrd="0" destOrd="0" presId="urn:microsoft.com/office/officeart/2011/layout/HexagonRadial"/>
    <dgm:cxn modelId="{0C9079C1-5120-4D3B-91D7-E197D69CA596}" type="presParOf" srcId="{D3E3784A-E26E-4B8A-9DCF-E3C2148F8510}" destId="{57917307-AA21-4ADF-B9CE-862EBCA23336}" srcOrd="8" destOrd="0" presId="urn:microsoft.com/office/officeart/2011/layout/HexagonRadial"/>
    <dgm:cxn modelId="{310C7564-9AE3-4695-B86B-94B2524A2C82}" type="presParOf" srcId="{D3E3784A-E26E-4B8A-9DCF-E3C2148F8510}" destId="{F6F5B227-08BA-4F7C-9170-CA2C08ED0C7B}" srcOrd="9" destOrd="0" presId="urn:microsoft.com/office/officeart/2011/layout/HexagonRadial"/>
    <dgm:cxn modelId="{5E50D57A-F073-458C-A009-1952B5C7E83B}" type="presParOf" srcId="{F6F5B227-08BA-4F7C-9170-CA2C08ED0C7B}" destId="{628CFE8F-F992-4C7E-B5F1-F64EF7A4FFDE}" srcOrd="0" destOrd="0" presId="urn:microsoft.com/office/officeart/2011/layout/HexagonRadial"/>
    <dgm:cxn modelId="{1B2FA119-F406-4EA3-84B2-6041EDA9A181}" type="presParOf" srcId="{D3E3784A-E26E-4B8A-9DCF-E3C2148F8510}" destId="{13B72EE8-801A-4343-83BF-F5CC32C76B6B}" srcOrd="10" destOrd="0" presId="urn:microsoft.com/office/officeart/2011/layout/HexagonRadial"/>
    <dgm:cxn modelId="{0D325A6D-068D-488C-BEDB-D37CF35DC120}" type="presParOf" srcId="{D3E3784A-E26E-4B8A-9DCF-E3C2148F8510}" destId="{8E84DBC4-DD8D-412E-BFD2-695DD2BFA134}" srcOrd="11" destOrd="0" presId="urn:microsoft.com/office/officeart/2011/layout/HexagonRadial"/>
    <dgm:cxn modelId="{94A8668E-7A59-4676-9B46-8A8DABCD663E}" type="presParOf" srcId="{8E84DBC4-DD8D-412E-BFD2-695DD2BFA134}" destId="{3EEF4D56-3C57-4D6A-AC19-F35938EC6E0F}" srcOrd="0" destOrd="0" presId="urn:microsoft.com/office/officeart/2011/layout/HexagonRadial"/>
    <dgm:cxn modelId="{EBB37895-9DB0-44C4-8DFB-67F8DF899BB8}" type="presParOf" srcId="{D3E3784A-E26E-4B8A-9DCF-E3C2148F8510}" destId="{72DE089E-9151-452A-B884-73D47A1DC6D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F5578-AE89-4D74-A03A-9BA5D0AA7F40}">
      <dsp:nvSpPr>
        <dsp:cNvPr id="0" name=""/>
        <dsp:cNvSpPr/>
      </dsp:nvSpPr>
      <dsp:spPr>
        <a:xfrm>
          <a:off x="2940881" y="1636816"/>
          <a:ext cx="2080465" cy="179968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rgbClr val="002060"/>
              </a:solidFill>
            </a:rPr>
            <a:t>ZWCAD User References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rgbClr val="002060"/>
              </a:solidFill>
            </a:rPr>
            <a:t>( </a:t>
          </a:r>
          <a:r>
            <a:rPr lang="en-US" sz="1600" b="1" kern="1200" smtClean="0">
              <a:solidFill>
                <a:srgbClr val="002060"/>
              </a:solidFill>
            </a:rPr>
            <a:t>Malaysia</a:t>
          </a:r>
          <a:r>
            <a:rPr lang="en-US" sz="1600" kern="1200" smtClean="0">
              <a:solidFill>
                <a:srgbClr val="002060"/>
              </a:solidFill>
            </a:rPr>
            <a:t> )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3285643" y="1935049"/>
        <a:ext cx="1390941" cy="1203220"/>
      </dsp:txXfrm>
    </dsp:sp>
    <dsp:sp modelId="{BFAC58A9-FD56-4E2B-AA06-CA04E330CC7D}">
      <dsp:nvSpPr>
        <dsp:cNvPr id="0" name=""/>
        <dsp:cNvSpPr/>
      </dsp:nvSpPr>
      <dsp:spPr>
        <a:xfrm>
          <a:off x="4243652" y="775788"/>
          <a:ext cx="784953" cy="67634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2BF83-822E-4E50-99EE-79D672845EB7}">
      <dsp:nvSpPr>
        <dsp:cNvPr id="0" name=""/>
        <dsp:cNvSpPr/>
      </dsp:nvSpPr>
      <dsp:spPr>
        <a:xfrm>
          <a:off x="3132522" y="0"/>
          <a:ext cx="1704926" cy="147496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cs typeface="Arial"/>
              <a:sym typeface="Arial"/>
            </a:rPr>
            <a:t>Engineering – AEC Construction</a:t>
          </a:r>
          <a:endParaRPr lang="en-US" sz="1400" kern="1200" dirty="0"/>
        </a:p>
      </dsp:txBody>
      <dsp:txXfrm>
        <a:off x="3415065" y="244433"/>
        <a:ext cx="1139840" cy="986095"/>
      </dsp:txXfrm>
    </dsp:sp>
    <dsp:sp modelId="{4A8AABE6-B672-4F54-A077-0F6B0EC6AB80}">
      <dsp:nvSpPr>
        <dsp:cNvPr id="0" name=""/>
        <dsp:cNvSpPr/>
      </dsp:nvSpPr>
      <dsp:spPr>
        <a:xfrm>
          <a:off x="5159753" y="2040185"/>
          <a:ext cx="784953" cy="67634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108DA-E69A-4601-8D41-85B3937A8E4C}">
      <dsp:nvSpPr>
        <dsp:cNvPr id="0" name=""/>
        <dsp:cNvSpPr/>
      </dsp:nvSpPr>
      <dsp:spPr>
        <a:xfrm>
          <a:off x="4696137" y="907200"/>
          <a:ext cx="1704926" cy="147496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cs typeface="Arial"/>
              <a:sym typeface="Arial"/>
            </a:rPr>
            <a:t>Architectural / Interior</a:t>
          </a:r>
          <a:endParaRPr lang="en-US" sz="1400" kern="1200"/>
        </a:p>
      </dsp:txBody>
      <dsp:txXfrm>
        <a:off x="4978680" y="1151633"/>
        <a:ext cx="1139840" cy="986095"/>
      </dsp:txXfrm>
    </dsp:sp>
    <dsp:sp modelId="{1DE621AA-7A14-4E56-88BB-F01F83DAF912}">
      <dsp:nvSpPr>
        <dsp:cNvPr id="0" name=""/>
        <dsp:cNvSpPr/>
      </dsp:nvSpPr>
      <dsp:spPr>
        <a:xfrm>
          <a:off x="4523370" y="3467453"/>
          <a:ext cx="784953" cy="67634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A30DD-163D-4AA4-B3C6-029AF452012F}">
      <dsp:nvSpPr>
        <dsp:cNvPr id="0" name=""/>
        <dsp:cNvSpPr/>
      </dsp:nvSpPr>
      <dsp:spPr>
        <a:xfrm>
          <a:off x="4696137" y="2690650"/>
          <a:ext cx="1704926" cy="147496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cs typeface="Arial"/>
              <a:sym typeface="Arial"/>
            </a:rPr>
            <a:t>Land Surveying  </a:t>
          </a:r>
          <a:endParaRPr lang="en-US" sz="1400" kern="1200" dirty="0"/>
        </a:p>
      </dsp:txBody>
      <dsp:txXfrm>
        <a:off x="4978680" y="2935083"/>
        <a:ext cx="1139840" cy="986095"/>
      </dsp:txXfrm>
    </dsp:sp>
    <dsp:sp modelId="{628CFE8F-F992-4C7E-B5F1-F64EF7A4FFDE}">
      <dsp:nvSpPr>
        <dsp:cNvPr id="0" name=""/>
        <dsp:cNvSpPr/>
      </dsp:nvSpPr>
      <dsp:spPr>
        <a:xfrm>
          <a:off x="2944753" y="3615609"/>
          <a:ext cx="784953" cy="67634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17307-AA21-4ADF-B9CE-862EBCA23336}">
      <dsp:nvSpPr>
        <dsp:cNvPr id="0" name=""/>
        <dsp:cNvSpPr/>
      </dsp:nvSpPr>
      <dsp:spPr>
        <a:xfrm>
          <a:off x="3132522" y="3598865"/>
          <a:ext cx="1704926" cy="147496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cs typeface="Arial"/>
              <a:sym typeface="Arial"/>
            </a:rPr>
            <a:t>Government</a:t>
          </a:r>
          <a:endParaRPr lang="en-US" sz="1400" kern="1200" dirty="0"/>
        </a:p>
      </dsp:txBody>
      <dsp:txXfrm>
        <a:off x="3415065" y="3843298"/>
        <a:ext cx="1139840" cy="986095"/>
      </dsp:txXfrm>
    </dsp:sp>
    <dsp:sp modelId="{3EEF4D56-3C57-4D6A-AC19-F35938EC6E0F}">
      <dsp:nvSpPr>
        <dsp:cNvPr id="0" name=""/>
        <dsp:cNvSpPr/>
      </dsp:nvSpPr>
      <dsp:spPr>
        <a:xfrm>
          <a:off x="2013649" y="2351718"/>
          <a:ext cx="784953" cy="67634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72EE8-801A-4343-83BF-F5CC32C76B6B}">
      <dsp:nvSpPr>
        <dsp:cNvPr id="0" name=""/>
        <dsp:cNvSpPr/>
      </dsp:nvSpPr>
      <dsp:spPr>
        <a:xfrm>
          <a:off x="1561647" y="2691665"/>
          <a:ext cx="1704926" cy="1474961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cs typeface="Arial"/>
              <a:sym typeface="Arial"/>
            </a:rPr>
            <a:t>Engineering – Oil &amp; Gas</a:t>
          </a:r>
          <a:endParaRPr lang="en-US" sz="1400" kern="1200" dirty="0"/>
        </a:p>
      </dsp:txBody>
      <dsp:txXfrm>
        <a:off x="1844190" y="2936098"/>
        <a:ext cx="1139840" cy="986095"/>
      </dsp:txXfrm>
    </dsp:sp>
    <dsp:sp modelId="{72DE089E-9151-452A-B884-73D47A1DC6D5}">
      <dsp:nvSpPr>
        <dsp:cNvPr id="0" name=""/>
        <dsp:cNvSpPr/>
      </dsp:nvSpPr>
      <dsp:spPr>
        <a:xfrm>
          <a:off x="1561647" y="905170"/>
          <a:ext cx="1704926" cy="147496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cs typeface="Arial"/>
              <a:sym typeface="Arial"/>
            </a:rPr>
            <a:t>Engineering – AEC</a:t>
          </a:r>
          <a:endParaRPr lang="en-US" sz="1400" kern="1200" dirty="0"/>
        </a:p>
      </dsp:txBody>
      <dsp:txXfrm>
        <a:off x="1844190" y="1149603"/>
        <a:ext cx="1139840" cy="986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138" cy="479538"/>
          </a:xfrm>
          <a:prstGeom prst="rect">
            <a:avLst/>
          </a:prstGeom>
        </p:spPr>
        <p:txBody>
          <a:bodyPr vert="horz" lIns="89229" tIns="44614" rIns="89229" bIns="44614" rtlCol="0"/>
          <a:lstStyle>
            <a:lvl1pPr algn="l">
              <a:defRPr sz="1100"/>
            </a:lvl1pPr>
          </a:lstStyle>
          <a:p>
            <a:r>
              <a:rPr lang="en-US" smtClean="0"/>
              <a:t>CAD FOCUS SDN BHD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8" y="2"/>
            <a:ext cx="3170138" cy="479538"/>
          </a:xfrm>
          <a:prstGeom prst="rect">
            <a:avLst/>
          </a:prstGeom>
        </p:spPr>
        <p:txBody>
          <a:bodyPr vert="horz" lIns="89229" tIns="44614" rIns="89229" bIns="44614" rtlCol="0"/>
          <a:lstStyle>
            <a:lvl1pPr algn="r">
              <a:defRPr sz="1100"/>
            </a:lvl1pPr>
          </a:lstStyle>
          <a:p>
            <a:fld id="{2485F856-538F-4622-9B07-E81956C8887E}" type="datetimeFigureOut">
              <a:rPr lang="en-MY" smtClean="0"/>
              <a:t>9/4/2019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73"/>
            <a:ext cx="3170138" cy="479538"/>
          </a:xfrm>
          <a:prstGeom prst="rect">
            <a:avLst/>
          </a:prstGeom>
        </p:spPr>
        <p:txBody>
          <a:bodyPr vert="horz" lIns="89229" tIns="44614" rIns="89229" bIns="44614" rtlCol="0" anchor="b"/>
          <a:lstStyle>
            <a:lvl1pPr algn="l">
              <a:defRPr sz="1100"/>
            </a:lvl1pPr>
          </a:lstStyle>
          <a:p>
            <a:r>
              <a:rPr lang="en-US" smtClean="0"/>
              <a:t>For GUC internal reference only.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8" y="9120173"/>
            <a:ext cx="3170138" cy="479538"/>
          </a:xfrm>
          <a:prstGeom prst="rect">
            <a:avLst/>
          </a:prstGeom>
        </p:spPr>
        <p:txBody>
          <a:bodyPr vert="horz" lIns="89229" tIns="44614" rIns="89229" bIns="44614" rtlCol="0" anchor="b"/>
          <a:lstStyle>
            <a:lvl1pPr algn="r">
              <a:defRPr sz="1100"/>
            </a:lvl1pPr>
          </a:lstStyle>
          <a:p>
            <a:fld id="{7CF60349-32F9-4C9D-B09A-2F7C4C87E94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2679603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2" tIns="48326" rIns="96652" bIns="48326" rtlCol="0"/>
          <a:lstStyle>
            <a:lvl1pPr algn="l">
              <a:defRPr sz="1300"/>
            </a:lvl1pPr>
          </a:lstStyle>
          <a:p>
            <a:r>
              <a:rPr lang="en-US" altLang="zh-CN" smtClean="0"/>
              <a:t>CAD FOCUS SDN BHD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2" tIns="48326" rIns="96652" bIns="48326" rtlCol="0"/>
          <a:lstStyle>
            <a:lvl1pPr algn="r">
              <a:defRPr sz="1300"/>
            </a:lvl1pPr>
          </a:lstStyle>
          <a:p>
            <a:fld id="{1E631C88-7C72-49B1-A494-BCBE1FC7B848}" type="datetimeFigureOut">
              <a:rPr lang="zh-CN" altLang="en-US" smtClean="0"/>
              <a:pPr/>
              <a:t>2019/4/9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2" tIns="48326" rIns="96652" bIns="48326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 vert="horz" lIns="96652" tIns="48326" rIns="96652" bIns="48326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2" tIns="48326" rIns="96652" bIns="48326" rtlCol="0" anchor="b"/>
          <a:lstStyle>
            <a:lvl1pPr algn="l">
              <a:defRPr sz="1300"/>
            </a:lvl1pPr>
          </a:lstStyle>
          <a:p>
            <a:r>
              <a:rPr lang="en-US" altLang="zh-CN" smtClean="0"/>
              <a:t>For GUC internal reference only.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6652" tIns="48326" rIns="96652" bIns="48326" rtlCol="0" anchor="b"/>
          <a:lstStyle>
            <a:lvl1pPr algn="r">
              <a:defRPr sz="1300"/>
            </a:lvl1pPr>
          </a:lstStyle>
          <a:p>
            <a:fld id="{1E9C9670-A36F-4A27-859D-5D1D96E784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9013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zh-CN" smtClean="0"/>
              <a:t>CAD FOCUS SDN BHD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For GUC internal reference only.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9670-A36F-4A27-859D-5D1D96E7843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43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46e2bc521f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26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g46e2bc521f_0_677:notes"/>
          <p:cNvSpPr txBox="1">
            <a:spLocks noGrp="1"/>
          </p:cNvSpPr>
          <p:nvPr>
            <p:ph type="body" idx="1"/>
          </p:nvPr>
        </p:nvSpPr>
        <p:spPr>
          <a:xfrm>
            <a:off x="731524" y="4620570"/>
            <a:ext cx="5852079" cy="378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t" anchorCtr="0">
            <a:noAutofit/>
          </a:bodyPr>
          <a:lstStyle/>
          <a:p>
            <a:endParaRPr/>
          </a:p>
        </p:txBody>
      </p:sp>
      <p:sp>
        <p:nvSpPr>
          <p:cNvPr id="417" name="Google Shape;417;g46e2bc521f_0_677:notes"/>
          <p:cNvSpPr txBox="1">
            <a:spLocks noGrp="1"/>
          </p:cNvSpPr>
          <p:nvPr>
            <p:ph type="hdr" idx="3"/>
          </p:nvPr>
        </p:nvSpPr>
        <p:spPr>
          <a:xfrm>
            <a:off x="2" y="5"/>
            <a:ext cx="3169878" cy="48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t" anchorCtr="0">
            <a:noAutofit/>
          </a:bodyPr>
          <a:lstStyle/>
          <a:p>
            <a:r>
              <a:rPr lang="en-US"/>
              <a:t>CAD FOCUS SDN BHD</a:t>
            </a:r>
            <a:endParaRPr/>
          </a:p>
        </p:txBody>
      </p:sp>
      <p:sp>
        <p:nvSpPr>
          <p:cNvPr id="418" name="Google Shape;418;g46e2bc521f_0_677:notes"/>
          <p:cNvSpPr txBox="1">
            <a:spLocks noGrp="1"/>
          </p:cNvSpPr>
          <p:nvPr>
            <p:ph type="dt" idx="10"/>
          </p:nvPr>
        </p:nvSpPr>
        <p:spPr>
          <a:xfrm>
            <a:off x="4143583" y="5"/>
            <a:ext cx="3169878" cy="48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t" anchorCtr="0">
            <a:noAutofit/>
          </a:bodyPr>
          <a:lstStyle/>
          <a:p>
            <a:r>
              <a:rPr lang="en-US"/>
              <a:t>2018/11/9</a:t>
            </a:r>
            <a:endParaRPr/>
          </a:p>
        </p:txBody>
      </p:sp>
      <p:sp>
        <p:nvSpPr>
          <p:cNvPr id="419" name="Google Shape;419;g46e2bc521f_0_677:notes"/>
          <p:cNvSpPr txBox="1">
            <a:spLocks noGrp="1"/>
          </p:cNvSpPr>
          <p:nvPr>
            <p:ph type="ftr" idx="11"/>
          </p:nvPr>
        </p:nvSpPr>
        <p:spPr>
          <a:xfrm>
            <a:off x="2" y="9119462"/>
            <a:ext cx="3169878" cy="48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b" anchorCtr="0">
            <a:noAutofit/>
          </a:bodyPr>
          <a:lstStyle/>
          <a:p>
            <a:r>
              <a:rPr lang="en-US" smtClean="0"/>
              <a:t>For GUC internal reference only.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5470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46e2bc521f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26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g46e2bc521f_0_677:notes"/>
          <p:cNvSpPr txBox="1">
            <a:spLocks noGrp="1"/>
          </p:cNvSpPr>
          <p:nvPr>
            <p:ph type="body" idx="1"/>
          </p:nvPr>
        </p:nvSpPr>
        <p:spPr>
          <a:xfrm>
            <a:off x="731524" y="4620570"/>
            <a:ext cx="5852079" cy="378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t" anchorCtr="0">
            <a:noAutofit/>
          </a:bodyPr>
          <a:lstStyle/>
          <a:p>
            <a:endParaRPr/>
          </a:p>
        </p:txBody>
      </p:sp>
      <p:sp>
        <p:nvSpPr>
          <p:cNvPr id="417" name="Google Shape;417;g46e2bc521f_0_677:notes"/>
          <p:cNvSpPr txBox="1">
            <a:spLocks noGrp="1"/>
          </p:cNvSpPr>
          <p:nvPr>
            <p:ph type="hdr" idx="3"/>
          </p:nvPr>
        </p:nvSpPr>
        <p:spPr>
          <a:xfrm>
            <a:off x="2" y="5"/>
            <a:ext cx="3169878" cy="48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t" anchorCtr="0">
            <a:noAutofit/>
          </a:bodyPr>
          <a:lstStyle/>
          <a:p>
            <a:r>
              <a:rPr lang="en-US"/>
              <a:t>CAD FOCUS SDN BHD</a:t>
            </a:r>
            <a:endParaRPr/>
          </a:p>
        </p:txBody>
      </p:sp>
      <p:sp>
        <p:nvSpPr>
          <p:cNvPr id="418" name="Google Shape;418;g46e2bc521f_0_677:notes"/>
          <p:cNvSpPr txBox="1">
            <a:spLocks noGrp="1"/>
          </p:cNvSpPr>
          <p:nvPr>
            <p:ph type="dt" idx="10"/>
          </p:nvPr>
        </p:nvSpPr>
        <p:spPr>
          <a:xfrm>
            <a:off x="4143583" y="5"/>
            <a:ext cx="3169878" cy="48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t" anchorCtr="0">
            <a:noAutofit/>
          </a:bodyPr>
          <a:lstStyle/>
          <a:p>
            <a:r>
              <a:rPr lang="en-US"/>
              <a:t>2018/11/9</a:t>
            </a:r>
            <a:endParaRPr/>
          </a:p>
        </p:txBody>
      </p:sp>
      <p:sp>
        <p:nvSpPr>
          <p:cNvPr id="419" name="Google Shape;419;g46e2bc521f_0_677:notes"/>
          <p:cNvSpPr txBox="1">
            <a:spLocks noGrp="1"/>
          </p:cNvSpPr>
          <p:nvPr>
            <p:ph type="ftr" idx="11"/>
          </p:nvPr>
        </p:nvSpPr>
        <p:spPr>
          <a:xfrm>
            <a:off x="2" y="9119462"/>
            <a:ext cx="3169878" cy="48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b" anchorCtr="0">
            <a:noAutofit/>
          </a:bodyPr>
          <a:lstStyle/>
          <a:p>
            <a:r>
              <a:rPr lang="en-US" smtClean="0"/>
              <a:t>For GUC internal reference only.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8853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46e2bc521f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26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g46e2bc521f_0_677:notes"/>
          <p:cNvSpPr txBox="1">
            <a:spLocks noGrp="1"/>
          </p:cNvSpPr>
          <p:nvPr>
            <p:ph type="body" idx="1"/>
          </p:nvPr>
        </p:nvSpPr>
        <p:spPr>
          <a:xfrm>
            <a:off x="731524" y="4620570"/>
            <a:ext cx="5852079" cy="378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t" anchorCtr="0">
            <a:noAutofit/>
          </a:bodyPr>
          <a:lstStyle/>
          <a:p>
            <a:endParaRPr dirty="0"/>
          </a:p>
        </p:txBody>
      </p:sp>
      <p:sp>
        <p:nvSpPr>
          <p:cNvPr id="417" name="Google Shape;417;g46e2bc521f_0_677:notes"/>
          <p:cNvSpPr txBox="1">
            <a:spLocks noGrp="1"/>
          </p:cNvSpPr>
          <p:nvPr>
            <p:ph type="hdr" idx="3"/>
          </p:nvPr>
        </p:nvSpPr>
        <p:spPr>
          <a:xfrm>
            <a:off x="2" y="5"/>
            <a:ext cx="3169878" cy="48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t" anchorCtr="0">
            <a:noAutofit/>
          </a:bodyPr>
          <a:lstStyle/>
          <a:p>
            <a:r>
              <a:rPr lang="en-US"/>
              <a:t>CAD FOCUS SDN BHD</a:t>
            </a:r>
            <a:endParaRPr/>
          </a:p>
        </p:txBody>
      </p:sp>
      <p:sp>
        <p:nvSpPr>
          <p:cNvPr id="418" name="Google Shape;418;g46e2bc521f_0_677:notes"/>
          <p:cNvSpPr txBox="1">
            <a:spLocks noGrp="1"/>
          </p:cNvSpPr>
          <p:nvPr>
            <p:ph type="dt" idx="10"/>
          </p:nvPr>
        </p:nvSpPr>
        <p:spPr>
          <a:xfrm>
            <a:off x="4143583" y="5"/>
            <a:ext cx="3169878" cy="48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t" anchorCtr="0">
            <a:noAutofit/>
          </a:bodyPr>
          <a:lstStyle/>
          <a:p>
            <a:r>
              <a:rPr lang="en-US"/>
              <a:t>2018/11/9</a:t>
            </a:r>
            <a:endParaRPr/>
          </a:p>
        </p:txBody>
      </p:sp>
      <p:sp>
        <p:nvSpPr>
          <p:cNvPr id="419" name="Google Shape;419;g46e2bc521f_0_677:notes"/>
          <p:cNvSpPr txBox="1">
            <a:spLocks noGrp="1"/>
          </p:cNvSpPr>
          <p:nvPr>
            <p:ph type="ftr" idx="11"/>
          </p:nvPr>
        </p:nvSpPr>
        <p:spPr>
          <a:xfrm>
            <a:off x="2" y="9119462"/>
            <a:ext cx="3169878" cy="48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b" anchorCtr="0">
            <a:noAutofit/>
          </a:bodyPr>
          <a:lstStyle/>
          <a:p>
            <a:r>
              <a:rPr lang="en-US" smtClean="0"/>
              <a:t>For GUC internal reference only.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19117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zh-CN" smtClean="0"/>
              <a:t>CAD FOCUS SDN BHD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For GUC internal reference only.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9670-A36F-4A27-859D-5D1D96E7843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57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8005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78686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635395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76283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84026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4328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7690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50614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ea typeface="+mn-ea"/>
              </a:defRPr>
            </a:lvl1pPr>
          </a:lstStyle>
          <a:p>
            <a:pPr>
              <a:defRPr/>
            </a:pPr>
            <a:fld id="{8F0EB2C7-BA6D-42BA-A667-6989CF1B09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52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2565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79236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092436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46142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629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2789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2002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62886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144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66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39" y="9057"/>
            <a:ext cx="7336081" cy="600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2739" y="6098883"/>
            <a:ext cx="8754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b="1">
                <a:latin typeface="Calibri" panose="020F0502020204030204" pitchFamily="34" charset="0"/>
                <a:ea typeface="Microsoft YaHei" panose="020B0503020204020204" pitchFamily="34" charset="-122"/>
                <a:sym typeface="Open Sans" panose="020B0606030504020204" pitchFamily="34" charset="0"/>
              </a:rPr>
              <a:t>ZWCAD is a powerful, reliable and  DWG compatible CAD solution for worldwide users.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23174" y="4242547"/>
            <a:ext cx="1897039" cy="573206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ZWCAD </a:t>
            </a:r>
            <a:r>
              <a:rPr lang="en-US" smtClean="0"/>
              <a:t>2019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23173" y="3487089"/>
            <a:ext cx="1897039" cy="573206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ZWCAD </a:t>
            </a:r>
            <a:r>
              <a:rPr lang="en-US" smtClean="0">
                <a:solidFill>
                  <a:schemeClr val="bg1"/>
                </a:solidFill>
              </a:rPr>
              <a:t>2018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8092314" y="2390115"/>
            <a:ext cx="1310185" cy="987772"/>
          </a:xfrm>
          <a:prstGeom prst="downArrowCallou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Overview Video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099" y="86221"/>
            <a:ext cx="1857763" cy="6668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94099" y="6283549"/>
            <a:ext cx="199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cadfocus</a:t>
            </a:r>
            <a:endParaRPr lang="en-MY" sz="28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26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04"/>
          <p:cNvSpPr txBox="1"/>
          <p:nvPr/>
        </p:nvSpPr>
        <p:spPr>
          <a:xfrm>
            <a:off x="351159" y="2263136"/>
            <a:ext cx="10085560" cy="184483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Jokerman" panose="04090605060D06020702" pitchFamily="82" charset="0"/>
                <a:ea typeface="Calibri"/>
                <a:cs typeface="Calibri"/>
                <a:sym typeface="Calibri"/>
              </a:rPr>
              <a:t>TAMAT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Jokerman" panose="04090605060D06020702" pitchFamily="82" charset="0"/>
                <a:ea typeface="Calibri"/>
                <a:cs typeface="Calibri"/>
                <a:sym typeface="Calibri"/>
              </a:rPr>
              <a:t>SEKIAN TERIMA KASIH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MY" sz="4800" b="1" dirty="0">
              <a:solidFill>
                <a:schemeClr val="accent1">
                  <a:lumMod val="50000"/>
                </a:schemeClr>
              </a:solidFill>
              <a:latin typeface="Jokerman" panose="04090605060D06020702" pitchFamily="82" charset="0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956" y="3904353"/>
            <a:ext cx="2620245" cy="94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7462" y="1292873"/>
            <a:ext cx="92141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Calibri" panose="020F0502020204030204" pitchFamily="34" charset="0"/>
              </a:rPr>
              <a:t>Great Cost </a:t>
            </a:r>
            <a:r>
              <a:rPr lang="en-US" sz="2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SAVING $$$$ </a:t>
            </a:r>
            <a:r>
              <a:rPr lang="en-US" dirty="0" smtClean="0">
                <a:latin typeface="Calibri" panose="020F0502020204030204" pitchFamily="34" charset="0"/>
              </a:rPr>
              <a:t>( Software License &amp; PC Hardware ) </a:t>
            </a:r>
            <a:r>
              <a:rPr lang="en-US" sz="2300" dirty="0" smtClean="0">
                <a:latin typeface="Calibri" panose="020F0502020204030204" pitchFamily="34" charset="0"/>
              </a:rPr>
              <a:t>!!!</a:t>
            </a:r>
            <a:endParaRPr lang="en-MY" sz="23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MY" sz="2300" dirty="0" smtClean="0">
                <a:latin typeface="Calibri" panose="020F0502020204030204" pitchFamily="34" charset="0"/>
              </a:rPr>
              <a:t>Ease </a:t>
            </a:r>
            <a:r>
              <a:rPr lang="en-MY" sz="2300" dirty="0">
                <a:latin typeface="Calibri" panose="020F0502020204030204" pitchFamily="34" charset="0"/>
              </a:rPr>
              <a:t>of Use / </a:t>
            </a:r>
            <a:r>
              <a:rPr lang="en-MY" sz="23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Adaption </a:t>
            </a:r>
            <a:r>
              <a:rPr lang="en-MY" sz="2300" dirty="0">
                <a:solidFill>
                  <a:srgbClr val="C00000"/>
                </a:solidFill>
                <a:latin typeface="Calibri" panose="020F0502020204030204" pitchFamily="34" charset="0"/>
              </a:rPr>
              <a:t>(AutoCAD </a:t>
            </a:r>
            <a:r>
              <a:rPr lang="en-MY" sz="23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work alike)</a:t>
            </a:r>
            <a:endParaRPr lang="en-MY" sz="23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MY" sz="2300" dirty="0">
                <a:latin typeface="Calibri" panose="020F0502020204030204" pitchFamily="34" charset="0"/>
              </a:rPr>
              <a:t>Read / Write </a:t>
            </a:r>
            <a:r>
              <a:rPr lang="en-MY" sz="2300" dirty="0">
                <a:solidFill>
                  <a:srgbClr val="C00000"/>
                </a:solidFill>
                <a:latin typeface="Calibri" panose="020F0502020204030204" pitchFamily="34" charset="0"/>
              </a:rPr>
              <a:t>AutoCAD DWG (R14 - 2018) Format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MY" sz="2300" dirty="0">
                <a:latin typeface="Calibri" panose="020F0502020204030204" pitchFamily="34" charset="0"/>
              </a:rPr>
              <a:t>Familiar </a:t>
            </a:r>
            <a:r>
              <a:rPr lang="en-MY" sz="2300" dirty="0" smtClean="0">
                <a:latin typeface="Calibri" panose="020F0502020204030204" pitchFamily="34" charset="0"/>
              </a:rPr>
              <a:t>User </a:t>
            </a:r>
            <a:r>
              <a:rPr lang="en-MY" sz="2300" dirty="0">
                <a:solidFill>
                  <a:srgbClr val="C00000"/>
                </a:solidFill>
                <a:latin typeface="Calibri" panose="020F0502020204030204" pitchFamily="34" charset="0"/>
              </a:rPr>
              <a:t>Interface : Classic / Ribbon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MY" sz="2300" dirty="0">
                <a:latin typeface="Calibri" panose="020F0502020204030204" pitchFamily="34" charset="0"/>
              </a:rPr>
              <a:t>Programming Support : LISP, VBA, ZRX, </a:t>
            </a:r>
            <a:r>
              <a:rPr lang="en-MY" sz="2300" dirty="0" err="1">
                <a:latin typeface="Calibri" panose="020F0502020204030204" pitchFamily="34" charset="0"/>
              </a:rPr>
              <a:t>.Net</a:t>
            </a:r>
            <a:r>
              <a:rPr lang="en-MY" sz="2300" dirty="0">
                <a:latin typeface="Calibri" panose="020F0502020204030204" pitchFamily="34" charset="0"/>
              </a:rPr>
              <a:t>..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MY" sz="2300" dirty="0">
                <a:solidFill>
                  <a:srgbClr val="C00000"/>
                </a:solidFill>
                <a:latin typeface="Calibri" panose="020F0502020204030204" pitchFamily="34" charset="0"/>
              </a:rPr>
              <a:t>Flexible Perpetual Licensing </a:t>
            </a:r>
            <a:r>
              <a:rPr lang="en-MY" sz="2300" dirty="0">
                <a:latin typeface="Calibri" panose="020F0502020204030204" pitchFamily="34" charset="0"/>
              </a:rPr>
              <a:t>: </a:t>
            </a:r>
            <a:r>
              <a:rPr lang="en-MY" sz="2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Permanent</a:t>
            </a:r>
            <a:r>
              <a:rPr lang="en-MY" sz="2300" dirty="0" smtClean="0">
                <a:latin typeface="Calibri" panose="020F0502020204030204" pitchFamily="34" charset="0"/>
              </a:rPr>
              <a:t> Standalone </a:t>
            </a:r>
            <a:r>
              <a:rPr lang="en-MY" sz="2300" dirty="0">
                <a:latin typeface="Calibri" panose="020F0502020204030204" pitchFamily="34" charset="0"/>
              </a:rPr>
              <a:t>/ Network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MY" sz="2300" b="1" dirty="0">
                <a:solidFill>
                  <a:srgbClr val="C00000"/>
                </a:solidFill>
                <a:latin typeface="Calibri" panose="020F0502020204030204" pitchFamily="34" charset="0"/>
              </a:rPr>
              <a:t>Large </a:t>
            </a:r>
            <a:r>
              <a:rPr lang="en-MY" sz="2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Established Client </a:t>
            </a:r>
            <a:r>
              <a:rPr lang="en-MY" sz="2300" b="1" dirty="0">
                <a:solidFill>
                  <a:srgbClr val="C00000"/>
                </a:solidFill>
                <a:latin typeface="Calibri" panose="020F0502020204030204" pitchFamily="34" charset="0"/>
              </a:rPr>
              <a:t>Base</a:t>
            </a:r>
            <a:r>
              <a:rPr lang="en-MY" sz="2300" dirty="0">
                <a:latin typeface="Calibri" panose="020F0502020204030204" pitchFamily="34" charset="0"/>
              </a:rPr>
              <a:t> </a:t>
            </a:r>
            <a:r>
              <a:rPr lang="en-MY" sz="2300" dirty="0" smtClean="0">
                <a:latin typeface="Calibri" panose="020F0502020204030204" pitchFamily="34" charset="0"/>
              </a:rPr>
              <a:t>in Malaysia ( </a:t>
            </a:r>
            <a:r>
              <a:rPr lang="en-MY" sz="2300" b="1" dirty="0">
                <a:latin typeface="Calibri" panose="020F0502020204030204" pitchFamily="34" charset="0"/>
              </a:rPr>
              <a:t>&gt;900,000 Worldwide</a:t>
            </a:r>
            <a:r>
              <a:rPr lang="en-MY" sz="2300" dirty="0">
                <a:latin typeface="Calibri" panose="020F0502020204030204" pitchFamily="34" charset="0"/>
              </a:rPr>
              <a:t>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MY" sz="23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Affordable / Low System Requirements</a:t>
            </a:r>
            <a:endParaRPr lang="en-MY" sz="23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MY" sz="23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International Copyright </a:t>
            </a:r>
            <a:r>
              <a:rPr lang="en-MY" sz="2300" dirty="0">
                <a:solidFill>
                  <a:srgbClr val="C00000"/>
                </a:solidFill>
                <a:latin typeface="Calibri" panose="020F0502020204030204" pitchFamily="34" charset="0"/>
              </a:rPr>
              <a:t>Assured </a:t>
            </a:r>
            <a:r>
              <a:rPr lang="en-MY" sz="23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!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300" smtClean="0">
                <a:latin typeface="Calibri" panose="020F0502020204030204" pitchFamily="34" charset="0"/>
              </a:rPr>
              <a:t>More…</a:t>
            </a:r>
            <a:endParaRPr lang="en-MY" sz="23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599223"/>
            <a:ext cx="9524246" cy="5764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u="sng" dirty="0">
                <a:solidFill>
                  <a:srgbClr val="003366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Compelling Reason</a:t>
            </a:r>
            <a:r>
              <a:rPr lang="en-US" sz="2800" b="1" u="sng" dirty="0" smtClean="0">
                <a:solidFill>
                  <a:srgbClr val="003366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to consider ZWCAD Software Solution</a:t>
            </a:r>
            <a:endParaRPr lang="en-MY" sz="2800" b="1" u="sng" dirty="0" smtClean="0">
              <a:solidFill>
                <a:srgbClr val="003366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94099" y="6283549"/>
            <a:ext cx="199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cadfocus</a:t>
            </a:r>
            <a:endParaRPr lang="en-MY" sz="28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099" y="86221"/>
            <a:ext cx="1857763" cy="6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36562706"/>
              </p:ext>
            </p:extLst>
          </p:nvPr>
        </p:nvGraphicFramePr>
        <p:xfrm>
          <a:off x="753356" y="1487607"/>
          <a:ext cx="7962712" cy="5073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3591" y="370482"/>
            <a:ext cx="2336393" cy="5145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94099" y="6283549"/>
            <a:ext cx="199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cadfocus</a:t>
            </a:r>
            <a:endParaRPr lang="en-MY" sz="28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  <p:sp>
        <p:nvSpPr>
          <p:cNvPr id="10" name="Shape 204"/>
          <p:cNvSpPr txBox="1"/>
          <p:nvPr/>
        </p:nvSpPr>
        <p:spPr>
          <a:xfrm>
            <a:off x="24064" y="286971"/>
            <a:ext cx="9339937" cy="84641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800" b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                      Users </a:t>
            </a:r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Reference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MY" sz="6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4099" y="86221"/>
            <a:ext cx="1857763" cy="6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78" y="1188271"/>
            <a:ext cx="610408" cy="1732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92" y="3893491"/>
            <a:ext cx="610408" cy="1732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760" y="1233907"/>
            <a:ext cx="610408" cy="1732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941" y="3897062"/>
            <a:ext cx="610408" cy="173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6" y="1055700"/>
            <a:ext cx="5980694" cy="57734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236" y="1044383"/>
            <a:ext cx="5779509" cy="575512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194099" y="6283549"/>
            <a:ext cx="199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cadfocus</a:t>
            </a:r>
            <a:endParaRPr lang="en-MY" sz="28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3591" y="370482"/>
            <a:ext cx="2336393" cy="514591"/>
          </a:xfrm>
          <a:prstGeom prst="rect">
            <a:avLst/>
          </a:prstGeom>
        </p:spPr>
      </p:pic>
      <p:sp>
        <p:nvSpPr>
          <p:cNvPr id="27" name="Shape 204"/>
          <p:cNvSpPr txBox="1"/>
          <p:nvPr/>
        </p:nvSpPr>
        <p:spPr>
          <a:xfrm>
            <a:off x="24064" y="286971"/>
            <a:ext cx="9339937" cy="84641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800" b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                      Users </a:t>
            </a:r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Reference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MY" sz="6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4099" y="86221"/>
            <a:ext cx="1857763" cy="6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6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12" y="1142034"/>
            <a:ext cx="610408" cy="1741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360" y="1138456"/>
            <a:ext cx="610408" cy="1732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920" y="3920598"/>
            <a:ext cx="610408" cy="1732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6774" y="1123259"/>
            <a:ext cx="610408" cy="1732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161" y="1138455"/>
            <a:ext cx="610408" cy="1732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796" y="3921705"/>
            <a:ext cx="610408" cy="173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81" y="369046"/>
            <a:ext cx="11827265" cy="6742760"/>
          </a:xfrm>
          <a:prstGeom prst="rect">
            <a:avLst/>
          </a:prstGeom>
        </p:spPr>
      </p:pic>
      <p:sp>
        <p:nvSpPr>
          <p:cNvPr id="13" name="Shape 204"/>
          <p:cNvSpPr txBox="1"/>
          <p:nvPr/>
        </p:nvSpPr>
        <p:spPr>
          <a:xfrm>
            <a:off x="24064" y="286971"/>
            <a:ext cx="9339937" cy="84641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800" b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                      Users </a:t>
            </a:r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Reference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MY" sz="6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94099" y="6283549"/>
            <a:ext cx="199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cadfocus</a:t>
            </a:r>
            <a:endParaRPr lang="en-MY" sz="28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4099" y="86221"/>
            <a:ext cx="1857763" cy="6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1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7"/>
          <p:cNvSpPr txBox="1">
            <a:spLocks noGrp="1"/>
          </p:cNvSpPr>
          <p:nvPr>
            <p:ph type="title"/>
          </p:nvPr>
        </p:nvSpPr>
        <p:spPr>
          <a:xfrm>
            <a:off x="163710" y="225341"/>
            <a:ext cx="9424832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 smtClean="0">
                <a:solidFill>
                  <a:srgbClr val="003366"/>
                </a:solidFill>
                <a:latin typeface="Arimo"/>
                <a:ea typeface="Arimo"/>
                <a:cs typeface="Arimo"/>
                <a:sym typeface="Arimo"/>
              </a:rPr>
              <a:t>2018 Key Government </a:t>
            </a:r>
            <a:r>
              <a:rPr lang="en-US" b="1" dirty="0" smtClean="0">
                <a:solidFill>
                  <a:srgbClr val="003366"/>
                </a:solidFill>
                <a:latin typeface="Arimo"/>
                <a:ea typeface="Arimo"/>
                <a:cs typeface="Arimo"/>
                <a:sym typeface="Arimo"/>
              </a:rPr>
              <a:t>Account</a:t>
            </a:r>
            <a:r>
              <a:rPr lang="en-US" sz="3800" b="1" dirty="0" smtClean="0">
                <a:solidFill>
                  <a:srgbClr val="003366"/>
                </a:solidFill>
                <a:latin typeface="Arimo"/>
                <a:ea typeface="Arimo"/>
                <a:cs typeface="Arimo"/>
                <a:sym typeface="Arimo"/>
              </a:rPr>
              <a:t> Success</a:t>
            </a:r>
            <a:endParaRPr sz="3800" b="1" dirty="0">
              <a:solidFill>
                <a:srgbClr val="00336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0" y="1090885"/>
            <a:ext cx="7001253" cy="4466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266198" y="2365077"/>
            <a:ext cx="3051509" cy="3915679"/>
            <a:chOff x="7776083" y="2005549"/>
            <a:chExt cx="3851148" cy="4415877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6083" y="2005549"/>
              <a:ext cx="3851148" cy="21629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750" y="4253154"/>
              <a:ext cx="3848481" cy="2168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734" y="714922"/>
            <a:ext cx="2358452" cy="1612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7930" y="5713632"/>
            <a:ext cx="4232809" cy="95028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 smtClean="0"/>
          </a:p>
          <a:p>
            <a:pPr algn="ctr"/>
            <a:r>
              <a:rPr lang="en-US" b="1" u="sng" dirty="0" smtClean="0"/>
              <a:t>Total </a:t>
            </a:r>
            <a:r>
              <a:rPr lang="en-US" b="1" u="sng" dirty="0"/>
              <a:t>Purchase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ZWCAD PRO 36 Licenses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Update Training </a:t>
            </a:r>
            <a:endParaRPr lang="en-MY" dirty="0"/>
          </a:p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4099" y="86221"/>
            <a:ext cx="1857763" cy="6668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94099" y="6283549"/>
            <a:ext cx="199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cadfocus</a:t>
            </a:r>
            <a:endParaRPr lang="en-MY" sz="28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65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1601" y="1375569"/>
            <a:ext cx="8987939" cy="3590926"/>
            <a:chOff x="1731774" y="2102303"/>
            <a:chExt cx="8987939" cy="359092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774" y="2102303"/>
              <a:ext cx="8987939" cy="35909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175" y="3210454"/>
              <a:ext cx="8956961" cy="24489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540792" y="5396787"/>
            <a:ext cx="90598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 smtClean="0"/>
              <a:t>Note</a:t>
            </a:r>
            <a:r>
              <a:rPr lang="en-US" sz="1300" b="1" dirty="0" smtClean="0"/>
              <a:t>: </a:t>
            </a:r>
            <a:r>
              <a:rPr lang="en-US" sz="1300" dirty="0" smtClean="0"/>
              <a:t>Pricing (ZWCAD &amp; AutoCAD) base on Feb 2019 price book and subject to change without prior notice. </a:t>
            </a:r>
            <a:endParaRPr lang="en-MY" sz="1300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25643" y="799083"/>
            <a:ext cx="9159857" cy="576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b="1" u="sng" dirty="0" smtClean="0">
                <a:solidFill>
                  <a:srgbClr val="0033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 Comparison: </a:t>
            </a:r>
            <a:r>
              <a:rPr lang="en-US" sz="2500" b="1" u="sng" dirty="0">
                <a:solidFill>
                  <a:srgbClr val="0033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ZWCAD vs </a:t>
            </a:r>
            <a:r>
              <a:rPr lang="en-US" sz="2500" b="1" u="sng" dirty="0" smtClean="0">
                <a:solidFill>
                  <a:srgbClr val="0033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AutoCAD (Commercial version)</a:t>
            </a:r>
            <a:r>
              <a:rPr lang="en-US" sz="2500" u="sng" dirty="0" smtClean="0">
                <a:solidFill>
                  <a:srgbClr val="0033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500" u="sng" dirty="0" smtClean="0">
                <a:solidFill>
                  <a:srgbClr val="0033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MY" sz="2500" u="sng" dirty="0" smtClean="0">
                <a:solidFill>
                  <a:srgbClr val="003366"/>
                </a:solidFill>
              </a:rPr>
              <a:t/>
            </a:r>
            <a:br>
              <a:rPr lang="en-MY" sz="2500" u="sng" dirty="0" smtClean="0">
                <a:solidFill>
                  <a:srgbClr val="003366"/>
                </a:solidFill>
              </a:rPr>
            </a:br>
            <a:endParaRPr lang="en-MY" sz="2500" u="sng" dirty="0" smtClean="0">
              <a:solidFill>
                <a:srgbClr val="0033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4099" y="6283549"/>
            <a:ext cx="199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cadfocus</a:t>
            </a:r>
            <a:endParaRPr lang="en-MY" sz="28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099" y="86221"/>
            <a:ext cx="1857763" cy="6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6" y="2596358"/>
            <a:ext cx="421767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94" y="2612492"/>
            <a:ext cx="421767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9211" y="4717121"/>
            <a:ext cx="4326853" cy="126188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Note (Option 1) :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ZWCAD version </a:t>
            </a:r>
            <a:r>
              <a:rPr lang="en-US" sz="1200" b="1" dirty="0" smtClean="0">
                <a:solidFill>
                  <a:srgbClr val="C00000"/>
                </a:solidFill>
              </a:rPr>
              <a:t>remain the same </a:t>
            </a:r>
            <a:r>
              <a:rPr lang="en-US" sz="1200" dirty="0" smtClean="0"/>
              <a:t>throughout the years of usage.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AutoCAD License use is yearly base and need to renew every year. Free upgrade to latest version every year</a:t>
            </a:r>
            <a:endParaRPr lang="en-MY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314687" y="4733255"/>
            <a:ext cx="4907339" cy="126188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Note (Option 2) : </a:t>
            </a:r>
          </a:p>
          <a:p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With Maintenance Subscription option purchase, </a:t>
            </a:r>
            <a:r>
              <a:rPr lang="en-US" sz="1200" b="1" dirty="0" smtClean="0">
                <a:solidFill>
                  <a:srgbClr val="C00000"/>
                </a:solidFill>
              </a:rPr>
              <a:t>free upgrade to latest version every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AutoCAD License use is yearly base and need to renew every year. Free upgrade to latest version every year.</a:t>
            </a:r>
            <a:endParaRPr lang="en-MY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414213" y="779179"/>
            <a:ext cx="139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SUMMARY</a:t>
            </a:r>
            <a:endParaRPr lang="en-MY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552" y="6334331"/>
            <a:ext cx="90598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 smtClean="0"/>
              <a:t>Note</a:t>
            </a:r>
            <a:r>
              <a:rPr lang="en-US" sz="1300" b="1" dirty="0" smtClean="0"/>
              <a:t>: </a:t>
            </a:r>
            <a:r>
              <a:rPr lang="en-US" sz="1300" dirty="0" smtClean="0"/>
              <a:t>Pricing (ZWCAD &amp; AutoCAD) base on February 2019 price book and subject to change without prior notice. </a:t>
            </a:r>
            <a:endParaRPr lang="en-MY" sz="1300" dirty="0"/>
          </a:p>
        </p:txBody>
      </p:sp>
      <p:sp>
        <p:nvSpPr>
          <p:cNvPr id="13" name="Rounded Rectangle 12"/>
          <p:cNvSpPr/>
          <p:nvPr/>
        </p:nvSpPr>
        <p:spPr>
          <a:xfrm>
            <a:off x="499162" y="1918455"/>
            <a:ext cx="4217158" cy="545911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ZWCAD License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385794" y="1877043"/>
            <a:ext cx="4359885" cy="545911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ZWCAD License + Maintenance Subs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703081" y="1163296"/>
            <a:ext cx="4598746" cy="545911"/>
          </a:xfrm>
          <a:prstGeom prst="roundRect">
            <a:avLst/>
          </a:prstGeom>
          <a:solidFill>
            <a:srgbClr val="C00000"/>
          </a:solidFill>
          <a:ln>
            <a:solidFill>
              <a:srgbClr val="00666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ZWCAD Permanent License without Expiry Date</a:t>
            </a:r>
            <a:endParaRPr lang="en-US" sz="1600" dirty="0"/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427092" y="284300"/>
            <a:ext cx="9159857" cy="57648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0" b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 Comparison: </a:t>
            </a:r>
            <a:r>
              <a:rPr lang="en-US" sz="9600" b="1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ZWCAD vs </a:t>
            </a:r>
            <a:r>
              <a:rPr lang="en-US" sz="9600" b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AutoCAD </a:t>
            </a:r>
            <a:r>
              <a:rPr lang="en-US" sz="7200" b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(Commercial version)</a:t>
            </a:r>
            <a: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MY" sz="1200" dirty="0" smtClean="0">
                <a:solidFill>
                  <a:srgbClr val="002060"/>
                </a:solidFill>
              </a:rPr>
              <a:t/>
            </a:r>
            <a:br>
              <a:rPr lang="en-MY" sz="1200" dirty="0" smtClean="0">
                <a:solidFill>
                  <a:srgbClr val="002060"/>
                </a:solidFill>
              </a:rPr>
            </a:br>
            <a:endParaRPr lang="en-MY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94099" y="6283549"/>
            <a:ext cx="199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cadfocus</a:t>
            </a:r>
            <a:endParaRPr lang="en-MY" sz="28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4099" y="86221"/>
            <a:ext cx="1857763" cy="6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282852"/>
              </p:ext>
            </p:extLst>
          </p:nvPr>
        </p:nvGraphicFramePr>
        <p:xfrm>
          <a:off x="507002" y="1475688"/>
          <a:ext cx="8899556" cy="44245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2536"/>
                <a:gridCol w="5366042"/>
                <a:gridCol w="789401"/>
                <a:gridCol w="1691577"/>
              </a:tblGrid>
              <a:tr h="110356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Item</a:t>
                      </a:r>
                      <a:endParaRPr lang="en-MY" sz="2000"/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smtClean="0"/>
                        <a:t>Product Description</a:t>
                      </a:r>
                      <a:endParaRPr lang="en-MY" sz="2000"/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Qty</a:t>
                      </a:r>
                      <a:endParaRPr lang="en-MY" sz="2000"/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Price (RM)</a:t>
                      </a:r>
                      <a:endParaRPr lang="en-MY" sz="2000"/>
                    </a:p>
                  </a:txBody>
                  <a:tcPr marL="91442" marR="91442" marT="45729" marB="45729" anchor="ctr"/>
                </a:tc>
              </a:tr>
              <a:tr h="77658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1.</a:t>
                      </a:r>
                      <a:endParaRPr lang="en-MY" sz="2000" b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0" smtClean="0">
                          <a:sym typeface="Arial"/>
                        </a:rPr>
                        <a:t>ZWCAD Pro 2019 – S/A</a:t>
                      </a:r>
                    </a:p>
                    <a:p>
                      <a:pPr marL="342900" indent="-342900" algn="l" defTabSz="457200" rtl="0" eaLnBrk="1" latinLnBrk="0" hangingPunct="1">
                        <a:buFontTx/>
                        <a:buChar char="-"/>
                      </a:pPr>
                      <a:r>
                        <a:rPr lang="en-US" sz="1600" b="0" kern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2D &amp; 3D Design Drafting Features</a:t>
                      </a:r>
                    </a:p>
                    <a:p>
                      <a:pPr marL="342900" indent="-342900" algn="l" defTabSz="457200" rtl="0" eaLnBrk="1" latinLnBrk="0" hangingPunct="1">
                        <a:buFontTx/>
                        <a:buChar char="-"/>
                      </a:pPr>
                      <a:r>
                        <a:rPr lang="en-US" sz="1600" b="0" kern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License Use : Permanent</a:t>
                      </a:r>
                      <a:endParaRPr lang="en-MY" sz="1600" b="0" ker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1</a:t>
                      </a:r>
                      <a:endParaRPr lang="en-MY" sz="2000"/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4,345</a:t>
                      </a:r>
                      <a:endParaRPr lang="en-MY" sz="2000"/>
                    </a:p>
                  </a:txBody>
                  <a:tcPr marL="91442" marR="91442" marT="45729" marB="45729" anchor="ctr"/>
                </a:tc>
              </a:tr>
              <a:tr h="7765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/>
                        <a:t>2.</a:t>
                      </a:r>
                      <a:endParaRPr lang="en-MY" sz="2000" b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smtClean="0">
                          <a:sym typeface="Arial"/>
                        </a:rPr>
                        <a:t>ZWCAD Std 2019 – S/A</a:t>
                      </a:r>
                    </a:p>
                    <a:p>
                      <a:pPr marL="342900" indent="-342900" algn="l" defTabSz="457200" rtl="0" eaLnBrk="1" latinLnBrk="0" hangingPunct="1">
                        <a:buFontTx/>
                        <a:buChar char="-"/>
                      </a:pPr>
                      <a:r>
                        <a:rPr lang="en-US" sz="1600" b="0" kern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2D Design Drafting Features</a:t>
                      </a:r>
                    </a:p>
                    <a:p>
                      <a:pPr marL="342900" indent="-342900" algn="l" defTabSz="457200" rtl="0" eaLnBrk="1" latinLnBrk="0" hangingPunct="1">
                        <a:buFontTx/>
                        <a:buChar char="-"/>
                      </a:pPr>
                      <a:r>
                        <a:rPr lang="en-US" sz="1600" b="0" kern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License Use : Permanent</a:t>
                      </a:r>
                      <a:endParaRPr lang="en-MY" sz="1600" b="0" ker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1</a:t>
                      </a:r>
                      <a:endParaRPr lang="en-MY" sz="2000"/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3,040</a:t>
                      </a:r>
                      <a:endParaRPr lang="en-MY" sz="2000"/>
                    </a:p>
                  </a:txBody>
                  <a:tcPr marL="91442" marR="91442" marT="45729" marB="45729" anchor="ctr"/>
                </a:tc>
              </a:tr>
              <a:tr h="77658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3.</a:t>
                      </a:r>
                      <a:endParaRPr lang="en-MY" sz="2000" b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0" smtClean="0">
                          <a:sym typeface="Arial"/>
                        </a:rPr>
                        <a:t>ZWCAD Pro 1 year Maintenance Sub (Option) 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600" b="0" kern="0" smtClean="0">
                          <a:solidFill>
                            <a:schemeClr val="tx2">
                              <a:lumMod val="50000"/>
                            </a:schemeClr>
                          </a:solidFill>
                          <a:sym typeface="Arial"/>
                        </a:rPr>
                        <a:t>FOC</a:t>
                      </a:r>
                      <a:r>
                        <a:rPr lang="en-US" sz="1600" b="0" kern="0" baseline="0" smtClean="0">
                          <a:solidFill>
                            <a:schemeClr val="tx2">
                              <a:lumMod val="50000"/>
                            </a:schemeClr>
                          </a:solidFill>
                          <a:sym typeface="Arial"/>
                        </a:rPr>
                        <a:t> Upgrade</a:t>
                      </a:r>
                      <a:endParaRPr lang="en-MY" sz="2000" b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1</a:t>
                      </a:r>
                      <a:endParaRPr lang="en-MY" sz="200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1,220</a:t>
                      </a:r>
                      <a:endParaRPr lang="en-MY" sz="200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9" marB="45729" anchor="ctr"/>
                </a:tc>
              </a:tr>
              <a:tr h="7765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/>
                        <a:t>4.</a:t>
                      </a:r>
                      <a:endParaRPr lang="en-MY" sz="2000" b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0" smtClean="0">
                          <a:sym typeface="Arial"/>
                        </a:rPr>
                        <a:t>ZWCAD Std 1 year Maintenance Sub (Option) 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600" b="0" kern="0" smtClean="0">
                          <a:solidFill>
                            <a:schemeClr val="tx2">
                              <a:lumMod val="50000"/>
                            </a:schemeClr>
                          </a:solidFill>
                          <a:sym typeface="Arial"/>
                        </a:rPr>
                        <a:t>FOC</a:t>
                      </a:r>
                      <a:r>
                        <a:rPr lang="en-US" sz="1600" b="0" kern="0" baseline="0" smtClean="0">
                          <a:solidFill>
                            <a:schemeClr val="tx2">
                              <a:lumMod val="50000"/>
                            </a:schemeClr>
                          </a:solidFill>
                          <a:sym typeface="Arial"/>
                        </a:rPr>
                        <a:t> Upgrade</a:t>
                      </a:r>
                      <a:endParaRPr lang="en-MY" sz="2000" b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/>
                        <a:t>1</a:t>
                      </a:r>
                      <a:endParaRPr lang="en-MY" sz="2000"/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/>
                        <a:t>760</a:t>
                      </a:r>
                      <a:endParaRPr lang="en-MY" sz="2000"/>
                    </a:p>
                  </a:txBody>
                  <a:tcPr marL="91442" marR="91442" marT="45729" marB="45729" anchor="ctr"/>
                </a:tc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615635" y="640515"/>
            <a:ext cx="8564579" cy="576486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2000" b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List</a:t>
            </a:r>
            <a:endParaRPr lang="en-MY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94099" y="6283549"/>
            <a:ext cx="199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cadfocus</a:t>
            </a:r>
            <a:endParaRPr lang="en-MY" sz="28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099" y="86221"/>
            <a:ext cx="1857763" cy="6668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2384" y="6283549"/>
            <a:ext cx="5251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Note: Above Price List valid till 30</a:t>
            </a:r>
            <a:r>
              <a:rPr lang="en-US" sz="1400" baseline="30000" smtClean="0"/>
              <a:t>th</a:t>
            </a:r>
            <a:r>
              <a:rPr lang="en-US" sz="1400" smtClean="0"/>
              <a:t> April 2019 </a:t>
            </a:r>
            <a:endParaRPr lang="en-MY" sz="1400"/>
          </a:p>
        </p:txBody>
      </p:sp>
    </p:spTree>
    <p:extLst>
      <p:ext uri="{BB962C8B-B14F-4D97-AF65-F5344CB8AC3E}">
        <p14:creationId xmlns:p14="http://schemas.microsoft.com/office/powerpoint/2010/main" val="38465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48310</TotalTime>
  <Words>466</Words>
  <Application>Microsoft Office PowerPoint</Application>
  <PresentationFormat>Custom</PresentationFormat>
  <Paragraphs>101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2018 Key Government Account Success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China</dc:creator>
  <cp:lastModifiedBy>TEGoh (CAD Focus Sdn Bhd)</cp:lastModifiedBy>
  <cp:revision>325</cp:revision>
  <cp:lastPrinted>2019-04-09T06:30:51Z</cp:lastPrinted>
  <dcterms:created xsi:type="dcterms:W3CDTF">2017-08-31T04:20:45Z</dcterms:created>
  <dcterms:modified xsi:type="dcterms:W3CDTF">2019-04-09T13:10:18Z</dcterms:modified>
</cp:coreProperties>
</file>